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7"/>
  </p:handoutMasterIdLst>
  <p:sldIdLst>
    <p:sldId id="284" r:id="rId2"/>
    <p:sldId id="268" r:id="rId3"/>
    <p:sldId id="281" r:id="rId4"/>
    <p:sldId id="272" r:id="rId5"/>
    <p:sldId id="277" r:id="rId6"/>
    <p:sldId id="271" r:id="rId7"/>
    <p:sldId id="280" r:id="rId8"/>
    <p:sldId id="273" r:id="rId9"/>
    <p:sldId id="279" r:id="rId10"/>
    <p:sldId id="275" r:id="rId11"/>
    <p:sldId id="276" r:id="rId12"/>
    <p:sldId id="270" r:id="rId13"/>
    <p:sldId id="261" r:id="rId14"/>
    <p:sldId id="282" r:id="rId15"/>
    <p:sldId id="283" r:id="rId16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227" autoAdjust="0"/>
  </p:normalViewPr>
  <p:slideViewPr>
    <p:cSldViewPr snapToGrid="0">
      <p:cViewPr>
        <p:scale>
          <a:sx n="74" d="100"/>
          <a:sy n="74" d="100"/>
        </p:scale>
        <p:origin x="-55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6F754-5680-4EAE-BE7E-CB00064D1255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20E1E-7D0D-4940-B119-49D28B86F7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652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879E4-3CC3-45DD-A8A0-EE102112D86B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B94B2D1-920D-493D-9746-54595B55D64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879E4-3CC3-45DD-A8A0-EE102112D86B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B2D1-920D-493D-9746-54595B55D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879E4-3CC3-45DD-A8A0-EE102112D86B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B2D1-920D-493D-9746-54595B55D64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879E4-3CC3-45DD-A8A0-EE102112D86B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B2D1-920D-493D-9746-54595B55D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879E4-3CC3-45DD-A8A0-EE102112D86B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B2D1-920D-493D-9746-54595B55D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879E4-3CC3-45DD-A8A0-EE102112D86B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B2D1-920D-493D-9746-54595B55D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879E4-3CC3-45DD-A8A0-EE102112D86B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B2D1-920D-493D-9746-54595B55D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879E4-3CC3-45DD-A8A0-EE102112D86B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B2D1-920D-493D-9746-54595B55D64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879E4-3CC3-45DD-A8A0-EE102112D86B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B2D1-920D-493D-9746-54595B55D64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879E4-3CC3-45DD-A8A0-EE102112D86B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B2D1-920D-493D-9746-54595B55D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879E4-3CC3-45DD-A8A0-EE102112D86B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B2D1-920D-493D-9746-54595B55D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0879E4-3CC3-45DD-A8A0-EE102112D86B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B94B2D1-920D-493D-9746-54595B55D64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ЦПМСС\Downloads\плака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5" y="0"/>
            <a:ext cx="111015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165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Техники отражения чувств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Как сердцу высказать себя?</a:t>
            </a:r>
          </a:p>
          <a:p>
            <a:pPr marL="0" indent="0">
              <a:buNone/>
            </a:pPr>
            <a:r>
              <a:rPr lang="ru-RU" dirty="0"/>
              <a:t>Другому как понять тебя?</a:t>
            </a:r>
          </a:p>
          <a:p>
            <a:pPr marL="0" indent="0">
              <a:buNone/>
            </a:pPr>
            <a:r>
              <a:rPr lang="ru-RU" dirty="0"/>
              <a:t>Поймет ли он, чем ты живешь?</a:t>
            </a:r>
          </a:p>
          <a:p>
            <a:pPr marL="0" indent="0">
              <a:buNone/>
            </a:pPr>
            <a:r>
              <a:rPr lang="ru-RU" dirty="0"/>
              <a:t>Мысль изреченная есть ложь.</a:t>
            </a:r>
          </a:p>
          <a:p>
            <a:pPr marL="0" indent="0">
              <a:buNone/>
            </a:pPr>
            <a:r>
              <a:rPr lang="ru-RU" dirty="0"/>
              <a:t>Взрывая, возмутишь ключи, –</a:t>
            </a:r>
          </a:p>
          <a:p>
            <a:pPr marL="0" indent="0">
              <a:buNone/>
            </a:pPr>
            <a:r>
              <a:rPr lang="ru-RU" dirty="0"/>
              <a:t>Питайся ими – и молчи. ...    </a:t>
            </a:r>
          </a:p>
          <a:p>
            <a:pPr marL="0" indent="0">
              <a:buNone/>
            </a:pPr>
            <a:r>
              <a:rPr lang="en-US" dirty="0" smtClean="0"/>
              <a:t>                            </a:t>
            </a:r>
            <a:r>
              <a:rPr lang="ru-RU" dirty="0" smtClean="0"/>
              <a:t>Ф.И</a:t>
            </a:r>
            <a:r>
              <a:rPr lang="ru-RU" dirty="0"/>
              <a:t>. Тютчев</a:t>
            </a:r>
          </a:p>
          <a:p>
            <a:endParaRPr lang="ru-RU" dirty="0"/>
          </a:p>
        </p:txBody>
      </p:sp>
      <p:pic>
        <p:nvPicPr>
          <p:cNvPr id="1027" name="Picture 3" descr="C:\Users\ЦПМСС\Desktop\o-soznanii-lichnosti-chuvstvah-i-emociyah.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836" y="1583140"/>
            <a:ext cx="6244404" cy="427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947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ЦПМСС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65" y="122831"/>
            <a:ext cx="11743140" cy="6605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023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1848" y="160409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/>
              <a:t>«Трудно жить с людьми, ибо трудно хранить молчание»</a:t>
            </a:r>
            <a:br>
              <a:rPr lang="ru-RU" sz="2400" dirty="0"/>
            </a:br>
            <a:r>
              <a:rPr lang="ru-RU" sz="2400" dirty="0"/>
              <a:t>Ф. Ницше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371" y="1187355"/>
            <a:ext cx="11521280" cy="5568286"/>
          </a:xfrm>
        </p:spPr>
        <p:txBody>
          <a:bodyPr>
            <a:noAutofit/>
          </a:bodyPr>
          <a:lstStyle/>
          <a:p>
            <a:pPr marL="114300"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Капитан – адъютанту:</a:t>
            </a:r>
          </a:p>
          <a:p>
            <a:pPr marL="11430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«Как вы знаете, завтра произойдет солнечное затмение, а это бывает не каждый день. Соберите личный состав завтра в 5 часов на плацу в походной одежде. Они смогут наблюдать это явление, а я дам им необходимые объяснения. Если будет идти дождь, то наблюдать будет нечего, так что в таком случае оставьте людей в казарме».</a:t>
            </a:r>
          </a:p>
          <a:p>
            <a:pPr marL="114300"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Адъютант – дежурному сержанту:</a:t>
            </a:r>
          </a:p>
          <a:p>
            <a:pPr marL="11430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 приказу капитана завтра утром в 5 часов произойдет солнечное затмение в походной одежде. Капитан на плацу даст необходимые объяснения, а это бывает не каждый день. Если будет идти дождь, наблюдать будет нечего, но тогда это явление состоится в казарме».</a:t>
            </a:r>
          </a:p>
          <a:p>
            <a:pPr marL="114300" indent="0" algn="just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Дежурный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сержант – капралу:</a:t>
            </a:r>
          </a:p>
          <a:p>
            <a:pPr marL="11430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 приказу капитана завтра утром в 5 часов затмение на плацу людей в походной одежде. Капитан даст необходимые объяснения в казарме насчет этого редкого явления, если будет дождливо, а это бывает не каждый день».</a:t>
            </a:r>
          </a:p>
          <a:p>
            <a:pPr marL="114300" indent="0" algn="just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Дежурный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капрал – солдатам:</a:t>
            </a:r>
          </a:p>
          <a:p>
            <a:pPr marL="11430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«Завтра в 5 часов капитан произведет солнечное затмение в походной одежде на плацу. Если будет дождливо, то это редкое явление состоится в казарме, а это бывает не каждый день».</a:t>
            </a:r>
          </a:p>
          <a:p>
            <a:pPr marL="114300"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солдат другому:</a:t>
            </a:r>
          </a:p>
          <a:p>
            <a:pPr marL="11430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«Завтра, в самую рань, в 5 часов, солнце на плацу произведет затмение капитана в казарме. Если будет дождливо, то это редкое явление состоится в походной одежде, а это бывает не каждый день» 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576928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Эхо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569493"/>
            <a:ext cx="10972800" cy="4556671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активного слушания подразумевает под собой повторение последних фраз собеседника, но с вопросительной интонацией. Таким образом, вы как бы уточняете информацию. Такой метод несет следующий информационный посыл: «Правильно ли я тебя понял?».</a:t>
            </a:r>
          </a:p>
          <a:p>
            <a:endParaRPr lang="ru-RU" dirty="0"/>
          </a:p>
        </p:txBody>
      </p:sp>
      <p:pic>
        <p:nvPicPr>
          <p:cNvPr id="2050" name="Picture 2" descr="C:\Users\ЦПМСС\Desktop\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627" y="3152633"/>
            <a:ext cx="6393218" cy="359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543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7890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Формула вербализации своих чувств и чувств партнера (по Е. В. Сидоренко)</a:t>
            </a:r>
            <a:r>
              <a:rPr lang="en-US" b="1" i="1" dirty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221150"/>
              </p:ext>
            </p:extLst>
          </p:nvPr>
        </p:nvGraphicFramePr>
        <p:xfrm>
          <a:off x="873457" y="1583132"/>
          <a:ext cx="10413242" cy="5104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77480"/>
                <a:gridCol w="5235762"/>
              </a:tblGrid>
              <a:tr h="769303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Менее уважительные формулировки для вербализации чувств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Более уважительные формулировки для вербализации чувств</a:t>
                      </a:r>
                      <a:endParaRPr lang="ru-RU" dirty="0"/>
                    </a:p>
                  </a:txBody>
                  <a:tcPr/>
                </a:tc>
              </a:tr>
              <a:tr h="44570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Вы не понимаете; я не понимаю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Вы удивлены; я удивлен(а)</a:t>
                      </a:r>
                      <a:endParaRPr lang="ru-RU" dirty="0"/>
                    </a:p>
                  </a:txBody>
                  <a:tcPr/>
                </a:tc>
              </a:tr>
              <a:tr h="44570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Вы в депрессии; я в депрессии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Вы огорчены; я огорчен(а)</a:t>
                      </a:r>
                      <a:endParaRPr lang="ru-RU" dirty="0"/>
                    </a:p>
                  </a:txBody>
                  <a:tcPr/>
                </a:tc>
              </a:tr>
              <a:tr h="44570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Вам неприятно; мне неприятно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Вам неуютно; мне неуютно</a:t>
                      </a:r>
                      <a:endParaRPr lang="ru-RU" dirty="0"/>
                    </a:p>
                  </a:txBody>
                  <a:tcPr/>
                </a:tc>
              </a:tr>
              <a:tr h="44570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Вам противно; мне противно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Вы возмущены; я возмущен(а)</a:t>
                      </a:r>
                      <a:endParaRPr lang="ru-RU" dirty="0"/>
                    </a:p>
                  </a:txBody>
                  <a:tcPr/>
                </a:tc>
              </a:tr>
              <a:tr h="44570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Вы нервничаете; я нервничаю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Вас беспокоит; меня беспокоит</a:t>
                      </a:r>
                      <a:endParaRPr lang="ru-RU" dirty="0"/>
                    </a:p>
                  </a:txBody>
                  <a:tcPr/>
                </a:tc>
              </a:tr>
              <a:tr h="44570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Вам обидно; мне обидно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Меня задевает; вас задевает</a:t>
                      </a:r>
                      <a:endParaRPr lang="ru-RU" dirty="0"/>
                    </a:p>
                  </a:txBody>
                  <a:tcPr/>
                </a:tc>
              </a:tr>
              <a:tr h="769303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Вас бесит; меня бесит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У вас вызывает протест; у меня вызывает протест</a:t>
                      </a:r>
                      <a:endParaRPr lang="ru-RU" dirty="0"/>
                    </a:p>
                  </a:txBody>
                  <a:tcPr/>
                </a:tc>
              </a:tr>
              <a:tr h="44570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Вы злитесь; я злюсь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Вы сердитесь; я сержусь</a:t>
                      </a:r>
                      <a:endParaRPr lang="ru-RU" dirty="0"/>
                    </a:p>
                  </a:txBody>
                  <a:tcPr/>
                </a:tc>
              </a:tr>
              <a:tr h="44570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Вы боитесь; я боюсь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Вы опасаетесь; я опасаюсь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1076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Типы вопросов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603" y="914400"/>
            <a:ext cx="11791665" cy="5262563"/>
          </a:xfrm>
        </p:spPr>
        <p:txBody>
          <a:bodyPr>
            <a:normAutofit/>
          </a:bodyPr>
          <a:lstStyle/>
          <a:p>
            <a:endParaRPr lang="en-US" b="1" dirty="0" smtClean="0"/>
          </a:p>
          <a:p>
            <a:r>
              <a:rPr lang="ru-RU" dirty="0" smtClean="0"/>
              <a:t>–</a:t>
            </a:r>
            <a:endParaRPr lang="ru-RU" sz="6400" dirty="0"/>
          </a:p>
          <a:p>
            <a:endParaRPr lang="ru-RU" sz="6400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099925"/>
              </p:ext>
            </p:extLst>
          </p:nvPr>
        </p:nvGraphicFramePr>
        <p:xfrm>
          <a:off x="271463" y="975541"/>
          <a:ext cx="11661798" cy="5768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1453"/>
                <a:gridCol w="5440345"/>
              </a:tblGrid>
              <a:tr h="11910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Открытые вопросы </a:t>
                      </a:r>
                      <a:r>
                        <a:rPr lang="en-US" b="1" dirty="0" smtClean="0"/>
                        <a:t>- </a:t>
                      </a:r>
                      <a:r>
                        <a:rPr lang="ru-RU" dirty="0" smtClean="0"/>
                        <a:t>предполагают развернутый ответ</a:t>
                      </a:r>
                      <a:endParaRPr lang="ru-RU" sz="480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Закрытые вопросы </a:t>
                      </a:r>
                      <a:r>
                        <a:rPr lang="ru-RU" sz="1800" dirty="0" smtClean="0"/>
                        <a:t>–предполагают однозначный ответ (пример: да, нет или указание чего-то точного)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256540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Обычно используются в начале разговоры. Цель –сбор информации и создание доброжелательной атмосферы</a:t>
                      </a:r>
                    </a:p>
                    <a:p>
                      <a:r>
                        <a:rPr lang="ru-RU" sz="1800" dirty="0" smtClean="0"/>
                        <a:t>•Начинайте вопрос со слов:</a:t>
                      </a:r>
                    </a:p>
                    <a:p>
                      <a:r>
                        <a:rPr lang="ru-RU" sz="1800" dirty="0" smtClean="0"/>
                        <a:t>•Что… Как… Каким образом…</a:t>
                      </a:r>
                    </a:p>
                    <a:p>
                      <a:r>
                        <a:rPr lang="ru-RU" sz="1800" dirty="0" smtClean="0"/>
                        <a:t>•При каких условиях…</a:t>
                      </a:r>
                    </a:p>
                    <a:p>
                      <a:r>
                        <a:rPr lang="ru-RU" sz="1800" dirty="0" smtClean="0"/>
                        <a:t>•На что следует обратить внимание?</a:t>
                      </a:r>
                    </a:p>
                    <a:p>
                      <a:r>
                        <a:rPr lang="ru-RU" sz="1800" dirty="0" smtClean="0"/>
                        <a:t>•Что следует предпринять, чтобы изменить ситуацию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Обстановка, требующая точного ответа и, возможно, перехвата инициативы</a:t>
                      </a:r>
                    </a:p>
                    <a:p>
                      <a:r>
                        <a:rPr lang="ru-RU" sz="1800" dirty="0" smtClean="0"/>
                        <a:t>•Как долго Вас это беспокоит ?</a:t>
                      </a:r>
                    </a:p>
                    <a:p>
                      <a:r>
                        <a:rPr lang="ru-RU" sz="1800" dirty="0" smtClean="0"/>
                        <a:t>•Вы просчитали риски?</a:t>
                      </a:r>
                    </a:p>
                    <a:p>
                      <a:r>
                        <a:rPr lang="ru-RU" sz="1800" dirty="0" smtClean="0"/>
                        <a:t>•Назначен ли руководитель проекта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768793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FF0000"/>
                          </a:solidFill>
                        </a:rPr>
                        <a:t>Блокирующие</a:t>
                      </a:r>
                      <a:endParaRPr lang="ru-RU" sz="180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Претензии, недовольство, обвинения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•Скажите, кто именно вам это посоветовал…?•Почему вы доверяете рекламе…?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•Почему Вы до сих пор не сделали…?•Как вы могли это сделать…?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•Почему Вы до сих пор не сделали…?•Я не отвечаю за это. Почему вы меня об этом спрашиваете?</a:t>
                      </a:r>
                    </a:p>
                    <a:p>
                      <a:pPr algn="ctr"/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471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Слушание </a:t>
            </a:r>
            <a:r>
              <a:rPr lang="ru-RU" dirty="0"/>
              <a:t>как активный процесс</a:t>
            </a:r>
            <a:br>
              <a:rPr lang="ru-RU" dirty="0"/>
            </a:b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37730"/>
            <a:ext cx="10972800" cy="4959621"/>
          </a:xfrm>
        </p:spPr>
        <p:txBody>
          <a:bodyPr>
            <a:normAutofit/>
          </a:bodyPr>
          <a:lstStyle/>
          <a:p>
            <a:r>
              <a:rPr lang="ru-RU" dirty="0" smtClean="0"/>
              <a:t>Обычно </a:t>
            </a:r>
            <a:r>
              <a:rPr lang="ru-RU" dirty="0"/>
              <a:t>люди говорят со скоростью 125 слов в минуту, хотя мы можем воспринимать </a:t>
            </a:r>
            <a:r>
              <a:rPr lang="ru-RU" dirty="0" smtClean="0"/>
              <a:t>речь  </a:t>
            </a:r>
            <a:r>
              <a:rPr lang="ru-RU" dirty="0"/>
              <a:t>со скоростью </a:t>
            </a:r>
            <a:r>
              <a:rPr lang="ru-RU" dirty="0" smtClean="0"/>
              <a:t> </a:t>
            </a:r>
            <a:r>
              <a:rPr lang="ru-RU" dirty="0"/>
              <a:t>до 400 слов в минуту. Различие между скоростью речи и умственной деятельностью может стать причиной </a:t>
            </a:r>
            <a:r>
              <a:rPr lang="ru-RU" dirty="0" smtClean="0"/>
              <a:t>невнимания. Слушая</a:t>
            </a:r>
            <a:r>
              <a:rPr lang="ru-RU" dirty="0"/>
              <a:t>, мы «отдаем» наше внимание, нашу заинтересованность и усилия с тем, чтобы получить взамен информацию, понимание, а возможно, и комфорт или развлечение. </a:t>
            </a:r>
            <a:endParaRPr lang="ru-RU" dirty="0" smtClean="0"/>
          </a:p>
          <a:p>
            <a:r>
              <a:rPr lang="ru-RU" dirty="0" smtClean="0"/>
              <a:t>Мы </a:t>
            </a:r>
            <a:r>
              <a:rPr lang="ru-RU" dirty="0"/>
              <a:t>часто не осознаем этого в силу предубеждения. Мы очень часто не проявляем достаточной активности, чтобы правильно понять говорящего ...</a:t>
            </a:r>
          </a:p>
          <a:p>
            <a:r>
              <a:rPr lang="ru-RU" dirty="0"/>
              <a:t>Слушание – активный процесс и в том смысле, оно требует определенных навыков. </a:t>
            </a:r>
          </a:p>
        </p:txBody>
      </p:sp>
    </p:spTree>
    <p:extLst>
      <p:ext uri="{BB962C8B-B14F-4D97-AF65-F5344CB8AC3E}">
        <p14:creationId xmlns:p14="http://schemas.microsoft.com/office/powerpoint/2010/main" val="3396406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5661"/>
            <a:ext cx="10515600" cy="805217"/>
          </a:xfrm>
        </p:spPr>
        <p:txBody>
          <a:bodyPr>
            <a:noAutofit/>
          </a:bodyPr>
          <a:lstStyle/>
          <a:p>
            <a:r>
              <a:rPr lang="ru-RU" sz="2400" dirty="0"/>
              <a:t>Типичные ошибки вербализации и способы их преодоления</a:t>
            </a:r>
            <a:r>
              <a:rPr lang="en-US" sz="2400" dirty="0"/>
              <a:t>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125" y="1119116"/>
            <a:ext cx="11887200" cy="55136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472908"/>
              </p:ext>
            </p:extLst>
          </p:nvPr>
        </p:nvGraphicFramePr>
        <p:xfrm>
          <a:off x="245660" y="1105471"/>
          <a:ext cx="11655188" cy="5431807"/>
        </p:xfrm>
        <a:graphic>
          <a:graphicData uri="http://schemas.openxmlformats.org/drawingml/2006/table">
            <a:tbl>
              <a:tblPr firstRow="1" firstCol="1" bandRow="1"/>
              <a:tblGrid>
                <a:gridCol w="3176208"/>
                <a:gridCol w="4416704"/>
                <a:gridCol w="4062276"/>
              </a:tblGrid>
              <a:tr h="45826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Типичная ошибка вербализации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6954" marR="1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Почему это ошибка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6954" marR="1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Способ преодоления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6954" marR="1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268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1. Безапелляционность</a:t>
                      </a:r>
                      <a:r>
                        <a:rPr lang="ru-RU" sz="16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—Как я вас правильно понял, вы считаете…</a:t>
                      </a:r>
                      <a:endParaRPr lang="ru-RU" sz="16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6954" marR="1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Констатация правильности вместо проверки правильности понимания. Оговорка, которой говорящий часто не замечает.</a:t>
                      </a:r>
                      <a:endParaRPr lang="ru-RU" sz="16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6954" marR="1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Проверка понимания: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—Правильно ли я понял(а), что…	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6954" marR="1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9008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2. Навязчивое повторение: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—Мне кажется, я не смогу сделать эту работу…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6954" marR="1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Ты сказал(а), что не сможешь сделать эту работу?	Диалог становится односторонним, партнер не ощущает вклада собеседника в развитие разговора. У него может возникнуть чувство, что его допрашивают, препарируют под микроскопом или дразнят</a:t>
                      </a:r>
                      <a:endParaRPr lang="ru-RU" sz="16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6954" marR="1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Органичное повторение: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—Мне кажется, я не смогу сделать эту работу… —Не сможешь…? (Варианты: —Эту работу? Сделать эту работу?)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6954" marR="1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185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3. Ложная интерпретация: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—Я должен(а) зайти к Иванову. —Ты так зависишь от его мнения? —Не лезь ко мне со своими замечаниями!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6954" marR="1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Неточное предположение о намерениях, мыслях или чувствах другого человека может вызвать у него разочарование, досаду и даже боль.	</a:t>
                      </a:r>
                      <a:endParaRPr lang="ru-RU" sz="16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6954" marR="1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Интерпретация в форме уточняющего вопроса или пробной гипотезы: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—Я должен зайти к Иванову. —Может быть, тебе нужно убедиться в правильности этих данных, прежде чем принять решение?	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6954" marR="1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1758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7639"/>
          </a:xfrm>
        </p:spPr>
        <p:txBody>
          <a:bodyPr/>
          <a:lstStyle/>
          <a:p>
            <a:pPr algn="ctr"/>
            <a:r>
              <a:rPr lang="ru-RU" dirty="0"/>
              <a:t>Отражение чувств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583139"/>
            <a:ext cx="10972800" cy="4899547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кцент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делается не на содержание сообщения, как при перефразировании, а на отражение слушающим чувств, выраженных говорящим, его установок и эмоционального состояния. Конечно, различие между чувствами и содержанием сообщения в определенном смысле относительно и его не всегда легко уловить. Однако это различие часто приобретает решающее значение.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 помогает также и говорящему – он полнее осознает свое эмоциональное состояние. Ведь мы живем в обществе, которое учит нас контролировать свои чувства. Это приводит к тому, что мы часто теряем представление о своих чувствах и испытываем трудности в их выражении.</a:t>
            </a: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841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578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Резюмирование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10436"/>
            <a:ext cx="11247040" cy="4914908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Резюмирующие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подытоживают основные идеи и чувства говорящего. Этот прием применим в продолжительных беседах, т.е. там, где перефразирование и отражение используются относительно редко. Резюмирующие высказывания помогают соединить фрагменты разговора в смысловое единство. Они дают слушающему уверенность в точном восприятии сообщения говорящего и одновременно помогают говорящему понять, насколько хорошо ему удалось передать свою мысль.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езюме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формулировать своими словами,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вступительными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фразами могут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быть: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«То, что Вы в данный момент сказали, может означать...» – «Вашими основными идеями, как я понял, являются...» –  «Если теперь подытожить сказанное Вами, то...».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85046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/>
            </a:r>
            <a:br>
              <a:rPr lang="ru-RU" sz="4000" smtClean="0"/>
            </a:br>
            <a:endParaRPr lang="ru-RU" sz="1200" smtClean="0">
              <a:latin typeface="Times New Roman" pitchFamily="18" charset="0"/>
            </a:endParaRPr>
          </a:p>
        </p:txBody>
      </p:sp>
      <p:graphicFrame>
        <p:nvGraphicFramePr>
          <p:cNvPr id="12417" name="Group 12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21675968"/>
              </p:ext>
            </p:extLst>
          </p:nvPr>
        </p:nvGraphicFramePr>
        <p:xfrm>
          <a:off x="382137" y="1600200"/>
          <a:ext cx="5522305" cy="5093201"/>
        </p:xfrm>
        <a:graphic>
          <a:graphicData uri="http://schemas.openxmlformats.org/drawingml/2006/table">
            <a:tbl>
              <a:tblPr/>
              <a:tblGrid>
                <a:gridCol w="5522305"/>
              </a:tblGrid>
              <a:tr h="583442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Подчеркивание общности с партнёром (сходство интересов, мнений, личностных черт и др.)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0802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Вербализация эмоционального состояния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а) своего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б) партнёра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438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Проявление интереса к проблемам партнёра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3206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Предоставление партнеру возможности выговориться (безмолвное слушание)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4759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Подчёркивание значимости партнёра, его мнения в ваших глазах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342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Немедленное признание собственной неправоты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4759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 Предложение конкретного выхода  из сложившейся ситуации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856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8.Обращение к фактам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856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9.Спокойный и уверенный темп речи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39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10.Поддержание контакта глаз, оптимальной дистанции, угла поворота и наклона тела.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416" name="Group 12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46645345"/>
              </p:ext>
            </p:extLst>
          </p:nvPr>
        </p:nvGraphicFramePr>
        <p:xfrm>
          <a:off x="6197600" y="1600200"/>
          <a:ext cx="5399616" cy="5123397"/>
        </p:xfrm>
        <a:graphic>
          <a:graphicData uri="http://schemas.openxmlformats.org/drawingml/2006/table">
            <a:tbl>
              <a:tblPr/>
              <a:tblGrid>
                <a:gridCol w="5399616"/>
              </a:tblGrid>
              <a:tr h="37872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Подчеркивание различий между собой и партнёром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476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Игнорирование эмоционального состояния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а) своего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б) партнера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3542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Демонстрация незаинтересованности в проблеме партнёра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12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Перебивание партнёра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3328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5.Принижение партнёра, негативная оценка личности партнёра, приуменьшение вклада партнёра в общее дело и преувеличение своего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3542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Оттягивание момента признания собственной неправоты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067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 Поиск виноватых и обвинение партнёра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12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 Переход на «личность»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12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9.Резкое убыстрение темпа речи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3542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 Избегание пространственной близости и контакта глаз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21920" marR="121920" marT="45714" marB="4571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19" name="Rectangle 8"/>
          <p:cNvSpPr>
            <a:spLocks noChangeArrowheads="1"/>
          </p:cNvSpPr>
          <p:nvPr/>
        </p:nvSpPr>
        <p:spPr bwMode="auto">
          <a:xfrm>
            <a:off x="1390651" y="8678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 useBgFill="1">
        <p:nvSpPr>
          <p:cNvPr id="8220" name="Rectangle 9"/>
          <p:cNvSpPr>
            <a:spLocks noChangeArrowheads="1"/>
          </p:cNvSpPr>
          <p:nvPr/>
        </p:nvSpPr>
        <p:spPr bwMode="auto">
          <a:xfrm>
            <a:off x="624418" y="513706"/>
            <a:ext cx="10560049" cy="461665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2400" b="1" dirty="0">
                <a:latin typeface="Arial" charset="0"/>
                <a:cs typeface="Times New Roman" pitchFamily="18" charset="0"/>
              </a:rPr>
              <a:t>ТЕХНИКИ РЕГУЛЯЦИИ ЭМОЦИОНАЛЬНОГО НАПРЯЖЕНИЯ</a:t>
            </a:r>
            <a:endParaRPr lang="ru-RU" sz="2400" b="1" dirty="0">
              <a:latin typeface="Arial" charset="0"/>
            </a:endParaRPr>
          </a:p>
        </p:txBody>
      </p:sp>
      <p:sp>
        <p:nvSpPr>
          <p:cNvPr id="8222" name="Rectangle 11"/>
          <p:cNvSpPr>
            <a:spLocks noChangeArrowheads="1"/>
          </p:cNvSpPr>
          <p:nvPr/>
        </p:nvSpPr>
        <p:spPr bwMode="auto">
          <a:xfrm>
            <a:off x="1102785" y="1195667"/>
            <a:ext cx="25271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b="1" dirty="0"/>
              <a:t>Снижают напряжение</a:t>
            </a:r>
            <a:r>
              <a:rPr lang="ru-RU" dirty="0"/>
              <a:t>: </a:t>
            </a:r>
          </a:p>
        </p:txBody>
      </p:sp>
      <p:sp>
        <p:nvSpPr>
          <p:cNvPr id="8223" name="Rectangle 12"/>
          <p:cNvSpPr>
            <a:spLocks noChangeArrowheads="1"/>
          </p:cNvSpPr>
          <p:nvPr/>
        </p:nvSpPr>
        <p:spPr bwMode="auto">
          <a:xfrm>
            <a:off x="6864351" y="1195667"/>
            <a:ext cx="27095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b="1" dirty="0"/>
              <a:t>Повышают напряжение: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620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14374"/>
            <a:ext cx="10515600" cy="486629"/>
          </a:xfrm>
        </p:spPr>
        <p:txBody>
          <a:bodyPr>
            <a:no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ru-RU" sz="2400" kern="1200" cap="all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Упражнение </a:t>
            </a:r>
            <a:br>
              <a:rPr lang="ru-RU" sz="2400" kern="1200" cap="all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2400" kern="1200" cap="all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«Использование Я - сообщений и Ты – сообщений»</a:t>
            </a:r>
            <a:br>
              <a:rPr lang="ru-RU" sz="2400" kern="1200" cap="all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endParaRPr lang="ru-RU" sz="2400" kern="1200" cap="all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763" y="1557337"/>
            <a:ext cx="11358562" cy="51149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). Ты - сообщение: «Опять ты пролил чай! Ты вообще что-нибудь можешь нормально?».</a:t>
            </a:r>
            <a:endParaRPr lang="ru-RU" sz="2400" dirty="0"/>
          </a:p>
          <a:p>
            <a:pPr marL="0" indent="0">
              <a:buNone/>
            </a:pPr>
            <a:r>
              <a:rPr lang="ru-RU" dirty="0" smtClean="0"/>
              <a:t>Я </a:t>
            </a:r>
            <a:r>
              <a:rPr lang="ru-RU" dirty="0"/>
              <a:t>- сообщение: </a:t>
            </a:r>
            <a:r>
              <a:rPr lang="ru-RU" dirty="0" smtClean="0"/>
              <a:t>…….</a:t>
            </a:r>
            <a:endParaRPr lang="ru-RU" sz="2400" dirty="0"/>
          </a:p>
          <a:p>
            <a:pPr marL="0" indent="0">
              <a:buNone/>
            </a:pPr>
            <a:r>
              <a:rPr lang="ru-RU" dirty="0"/>
              <a:t>2). Ты - сообщение: Ты должна идти спать, потому что уже поздно.</a:t>
            </a:r>
            <a:endParaRPr lang="ru-RU" sz="2400" dirty="0"/>
          </a:p>
          <a:p>
            <a:pPr marL="0" indent="0">
              <a:buNone/>
            </a:pPr>
            <a:r>
              <a:rPr lang="ru-RU" dirty="0" smtClean="0"/>
              <a:t>Я </a:t>
            </a:r>
            <a:r>
              <a:rPr lang="ru-RU" dirty="0"/>
              <a:t>- сообщение: </a:t>
            </a:r>
            <a:r>
              <a:rPr lang="ru-RU" dirty="0" smtClean="0"/>
              <a:t>……</a:t>
            </a:r>
            <a:endParaRPr lang="ru-RU" sz="2400" dirty="0"/>
          </a:p>
          <a:p>
            <a:pPr marL="0" indent="0">
              <a:buNone/>
            </a:pPr>
            <a:r>
              <a:rPr lang="ru-RU" dirty="0"/>
              <a:t>В следующей ситуации попробуйте определить высказывание человека, освоившего технику Я - сообщений:</a:t>
            </a:r>
            <a:endParaRPr lang="ru-RU" sz="2400" dirty="0"/>
          </a:p>
          <a:p>
            <a:pPr marL="0" indent="0">
              <a:buNone/>
            </a:pPr>
            <a:r>
              <a:rPr lang="ru-RU" dirty="0"/>
              <a:t>У вас важный разговор с другом. Ребенок то и дело вас прерывает.</a:t>
            </a:r>
            <a:endParaRPr lang="ru-RU" sz="2400" dirty="0"/>
          </a:p>
          <a:p>
            <a:pPr marL="0" indent="0">
              <a:buNone/>
            </a:pPr>
            <a:r>
              <a:rPr lang="ru-RU" dirty="0"/>
              <a:t>Ваши слова:</a:t>
            </a:r>
            <a:endParaRPr lang="ru-RU" sz="2400" dirty="0"/>
          </a:p>
          <a:p>
            <a:pPr marL="0" indent="0">
              <a:buNone/>
            </a:pPr>
            <a:r>
              <a:rPr lang="ru-RU" dirty="0"/>
              <a:t>1. Мне трудно беседовать, когда меня прерывают.</a:t>
            </a:r>
            <a:endParaRPr lang="ru-RU" sz="2400" dirty="0"/>
          </a:p>
          <a:p>
            <a:pPr marL="0" indent="0">
              <a:buNone/>
            </a:pPr>
            <a:r>
              <a:rPr lang="ru-RU" dirty="0"/>
              <a:t>2. Не мешай разговаривать.</a:t>
            </a:r>
            <a:endParaRPr lang="ru-RU" sz="2400" dirty="0"/>
          </a:p>
          <a:p>
            <a:pPr marL="0" indent="0">
              <a:buNone/>
            </a:pPr>
            <a:r>
              <a:rPr lang="ru-RU" dirty="0"/>
              <a:t>3. Ты не можешь заняться чем-нибудь другим, пока я разговариваю?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1459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ЦПМСС\Desktop\vnutrennij-konflik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99323"/>
            <a:ext cx="11044238" cy="662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577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C:\Users\ЦПМСС\Downloads\контакты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2" y="706785"/>
            <a:ext cx="11088709" cy="599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5486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578</TotalTime>
  <Words>1416</Words>
  <Application>Microsoft Office PowerPoint</Application>
  <PresentationFormat>Произвольный</PresentationFormat>
  <Paragraphs>126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Аптека</vt:lpstr>
      <vt:lpstr>Презентация PowerPoint</vt:lpstr>
      <vt:lpstr>Техники отражения чувств</vt:lpstr>
      <vt:lpstr>Презентация PowerPoint</vt:lpstr>
      <vt:lpstr>«Трудно жить с людьми, ибо трудно хранить молчание» Ф. Ницше </vt:lpstr>
      <vt:lpstr>Эхо</vt:lpstr>
      <vt:lpstr>Формула вербализации своих чувств и чувств партнера (по Е. В. Сидоренко) </vt:lpstr>
      <vt:lpstr>Типы вопросов </vt:lpstr>
      <vt:lpstr>Слушание как активный процесс </vt:lpstr>
      <vt:lpstr>Типичные ошибки вербализации и способы их преодоления </vt:lpstr>
      <vt:lpstr>Отражение чувств</vt:lpstr>
      <vt:lpstr> Резюмирование</vt:lpstr>
      <vt:lpstr> </vt:lpstr>
      <vt:lpstr>Упражнение  «Использование Я - сообщений и Ты – сообщений»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Родители</dc:creator>
  <cp:lastModifiedBy>ЦПМСС</cp:lastModifiedBy>
  <cp:revision>38</cp:revision>
  <cp:lastPrinted>2020-10-16T12:17:59Z</cp:lastPrinted>
  <dcterms:created xsi:type="dcterms:W3CDTF">2020-10-06T11:05:53Z</dcterms:created>
  <dcterms:modified xsi:type="dcterms:W3CDTF">2020-12-28T09:54:32Z</dcterms:modified>
</cp:coreProperties>
</file>